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74" r:id="rId3"/>
    <p:sldId id="275" r:id="rId4"/>
    <p:sldId id="258" r:id="rId5"/>
    <p:sldId id="259" r:id="rId6"/>
    <p:sldId id="260" r:id="rId7"/>
    <p:sldId id="261" r:id="rId8"/>
    <p:sldId id="263" r:id="rId9"/>
    <p:sldId id="264" r:id="rId10"/>
    <p:sldId id="265" r:id="rId11"/>
    <p:sldId id="266" r:id="rId12"/>
    <p:sldId id="267" r:id="rId13"/>
    <p:sldId id="271" r:id="rId14"/>
    <p:sldId id="270" r:id="rId15"/>
    <p:sldId id="272" r:id="rId16"/>
    <p:sldId id="269" r:id="rId17"/>
    <p:sldId id="273" r:id="rId18"/>
    <p:sldId id="26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59" autoAdjust="0"/>
    <p:restoredTop sz="86380" autoAdjust="0"/>
  </p:normalViewPr>
  <p:slideViewPr>
    <p:cSldViewPr>
      <p:cViewPr varScale="1">
        <p:scale>
          <a:sx n="63" d="100"/>
          <a:sy n="63" d="100"/>
        </p:scale>
        <p:origin x="-1350" y="-96"/>
      </p:cViewPr>
      <p:guideLst>
        <p:guide orient="horz" pos="2160"/>
        <p:guide pos="2880"/>
      </p:guideLst>
    </p:cSldViewPr>
  </p:slideViewPr>
  <p:outlineViewPr>
    <p:cViewPr>
      <p:scale>
        <a:sx n="33" d="100"/>
        <a:sy n="33" d="100"/>
      </p:scale>
      <p:origin x="276" y="37878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AFEF51-D3B5-49C4-8251-EAAE1B7D29F1}" type="datetimeFigureOut">
              <a:rPr lang="en-US" smtClean="0"/>
              <a:t>10/16/2011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0C9632-DA31-4466-9390-6A499F021DA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reason is faulty: North African/Turkish in 1960s the same factor that was there before and after 1973; </a:t>
            </a:r>
            <a:endParaRPr lang="en-US" dirty="0"/>
          </a:p>
        </p:txBody>
      </p:sp>
      <p:sp>
        <p:nvSpPr>
          <p:cNvPr id="4" name="Slide Number Placeholder 3"/>
          <p:cNvSpPr>
            <a:spLocks noGrp="1"/>
          </p:cNvSpPr>
          <p:nvPr>
            <p:ph type="sldNum" sz="quarter" idx="10"/>
          </p:nvPr>
        </p:nvSpPr>
        <p:spPr/>
        <p:txBody>
          <a:bodyPr/>
          <a:lstStyle/>
          <a:p>
            <a:fld id="{200C9632-DA31-4466-9390-6A499F021DA0}"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 more incentive to move; </a:t>
            </a:r>
            <a:endParaRPr lang="en-US" dirty="0"/>
          </a:p>
        </p:txBody>
      </p:sp>
      <p:sp>
        <p:nvSpPr>
          <p:cNvPr id="4" name="Slide Number Placeholder 3"/>
          <p:cNvSpPr>
            <a:spLocks noGrp="1"/>
          </p:cNvSpPr>
          <p:nvPr>
            <p:ph type="sldNum" sz="quarter" idx="10"/>
          </p:nvPr>
        </p:nvSpPr>
        <p:spPr/>
        <p:txBody>
          <a:bodyPr/>
          <a:lstStyle/>
          <a:p>
            <a:fld id="{200C9632-DA31-4466-9390-6A499F021DA0}"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reason is faulty: North African/Turkish in 1960s the same factor that was there before and after 1973; wage </a:t>
            </a:r>
            <a:r>
              <a:rPr lang="en-US" dirty="0" err="1" smtClean="0"/>
              <a:t>differntials</a:t>
            </a:r>
            <a:r>
              <a:rPr lang="en-US" dirty="0" smtClean="0"/>
              <a:t> the same, yet people kept</a:t>
            </a:r>
            <a:r>
              <a:rPr lang="en-US" baseline="0" dirty="0" smtClean="0"/>
              <a:t> moving; </a:t>
            </a:r>
            <a:endParaRPr lang="en-US" dirty="0" smtClean="0"/>
          </a:p>
          <a:p>
            <a:endParaRPr lang="en-US" dirty="0"/>
          </a:p>
        </p:txBody>
      </p:sp>
      <p:sp>
        <p:nvSpPr>
          <p:cNvPr id="4" name="Slide Number Placeholder 3"/>
          <p:cNvSpPr>
            <a:spLocks noGrp="1"/>
          </p:cNvSpPr>
          <p:nvPr>
            <p:ph type="sldNum" sz="quarter" idx="10"/>
          </p:nvPr>
        </p:nvSpPr>
        <p:spPr/>
        <p:txBody>
          <a:bodyPr/>
          <a:lstStyle/>
          <a:p>
            <a:fld id="{200C9632-DA31-4466-9390-6A499F021DA0}"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are remittances??  Social safety net;  </a:t>
            </a:r>
            <a:endParaRPr lang="en-US" dirty="0"/>
          </a:p>
        </p:txBody>
      </p:sp>
      <p:sp>
        <p:nvSpPr>
          <p:cNvPr id="4" name="Slide Number Placeholder 3"/>
          <p:cNvSpPr>
            <a:spLocks noGrp="1"/>
          </p:cNvSpPr>
          <p:nvPr>
            <p:ph type="sldNum" sz="quarter" idx="10"/>
          </p:nvPr>
        </p:nvSpPr>
        <p:spPr/>
        <p:txBody>
          <a:bodyPr/>
          <a:lstStyle/>
          <a:p>
            <a:fld id="{200C9632-DA31-4466-9390-6A499F021DA0}" type="slidenum">
              <a:rPr lang="en-US" smtClean="0"/>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 international migration; </a:t>
            </a:r>
            <a:endParaRPr lang="en-US" dirty="0"/>
          </a:p>
        </p:txBody>
      </p:sp>
      <p:sp>
        <p:nvSpPr>
          <p:cNvPr id="4" name="Slide Number Placeholder 3"/>
          <p:cNvSpPr>
            <a:spLocks noGrp="1"/>
          </p:cNvSpPr>
          <p:nvPr>
            <p:ph type="sldNum" sz="quarter" idx="10"/>
          </p:nvPr>
        </p:nvSpPr>
        <p:spPr/>
        <p:txBody>
          <a:bodyPr/>
          <a:lstStyle/>
          <a:p>
            <a:fld id="{200C9632-DA31-4466-9390-6A499F021DA0}" type="slidenum">
              <a:rPr lang="en-US" smtClean="0"/>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you came you had the bible and we had the land, and when you left, we had the bible and you had the land; </a:t>
            </a:r>
          </a:p>
          <a:p>
            <a:r>
              <a:rPr lang="en-US" dirty="0" err="1" smtClean="0"/>
              <a:t>Dehlian</a:t>
            </a:r>
            <a:r>
              <a:rPr lang="en-US" dirty="0" smtClean="0"/>
              <a:t> being trained in London; </a:t>
            </a:r>
            <a:endParaRPr lang="en-US" dirty="0"/>
          </a:p>
        </p:txBody>
      </p:sp>
      <p:sp>
        <p:nvSpPr>
          <p:cNvPr id="4" name="Slide Number Placeholder 3"/>
          <p:cNvSpPr>
            <a:spLocks noGrp="1"/>
          </p:cNvSpPr>
          <p:nvPr>
            <p:ph type="sldNum" sz="quarter" idx="10"/>
          </p:nvPr>
        </p:nvSpPr>
        <p:spPr/>
        <p:txBody>
          <a:bodyPr/>
          <a:lstStyle/>
          <a:p>
            <a:fld id="{200C9632-DA31-4466-9390-6A499F021DA0}" type="slidenum">
              <a:rPr lang="en-US" smtClean="0"/>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8B42E94-FC23-403C-8A5C-87C717D2FB89}" type="datetimeFigureOut">
              <a:rPr lang="en-US" smtClean="0"/>
              <a:pPr/>
              <a:t>10/16/2011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73C5C7F-DA68-4F1F-944A-B665936A034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8B42E94-FC23-403C-8A5C-87C717D2FB89}" type="datetimeFigureOut">
              <a:rPr lang="en-US" smtClean="0"/>
              <a:pPr/>
              <a:t>10/16/2011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73C5C7F-DA68-4F1F-944A-B665936A034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8B42E94-FC23-403C-8A5C-87C717D2FB89}" type="datetimeFigureOut">
              <a:rPr lang="en-US" smtClean="0"/>
              <a:pPr/>
              <a:t>10/16/2011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73C5C7F-DA68-4F1F-944A-B665936A034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8B42E94-FC23-403C-8A5C-87C717D2FB89}" type="datetimeFigureOut">
              <a:rPr lang="en-US" smtClean="0"/>
              <a:pPr/>
              <a:t>10/16/2011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73C5C7F-DA68-4F1F-944A-B665936A034A}"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8B42E94-FC23-403C-8A5C-87C717D2FB89}" type="datetimeFigureOut">
              <a:rPr lang="en-US" smtClean="0"/>
              <a:pPr/>
              <a:t>10/16/2011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73C5C7F-DA68-4F1F-944A-B665936A034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8B42E94-FC23-403C-8A5C-87C717D2FB89}" type="datetimeFigureOut">
              <a:rPr lang="en-US" smtClean="0"/>
              <a:pPr/>
              <a:t>10/16/2011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73C5C7F-DA68-4F1F-944A-B665936A034A}"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8B42E94-FC23-403C-8A5C-87C717D2FB89}" type="datetimeFigureOut">
              <a:rPr lang="en-US" smtClean="0"/>
              <a:pPr/>
              <a:t>10/16/2011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73C5C7F-DA68-4F1F-944A-B665936A034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8B42E94-FC23-403C-8A5C-87C717D2FB89}" type="datetimeFigureOut">
              <a:rPr lang="en-US" smtClean="0"/>
              <a:pPr/>
              <a:t>10/16/2011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73C5C7F-DA68-4F1F-944A-B665936A034A}"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8B42E94-FC23-403C-8A5C-87C717D2FB89}" type="datetimeFigureOut">
              <a:rPr lang="en-US" smtClean="0"/>
              <a:pPr/>
              <a:t>10/16/2011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73C5C7F-DA68-4F1F-944A-B665936A034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8B42E94-FC23-403C-8A5C-87C717D2FB89}" type="datetimeFigureOut">
              <a:rPr lang="en-US" smtClean="0"/>
              <a:pPr/>
              <a:t>10/16/2011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73C5C7F-DA68-4F1F-944A-B665936A034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8B42E94-FC23-403C-8A5C-87C717D2FB89}" type="datetimeFigureOut">
              <a:rPr lang="en-US" smtClean="0"/>
              <a:pPr/>
              <a:t>10/16/2011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73C5C7F-DA68-4F1F-944A-B665936A034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8B42E94-FC23-403C-8A5C-87C717D2FB89}" type="datetimeFigureOut">
              <a:rPr lang="en-US" smtClean="0"/>
              <a:pPr/>
              <a:t>10/16/2011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73C5C7F-DA68-4F1F-944A-B665936A034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Theories of Migration</a:t>
            </a:r>
            <a:endParaRPr lang="en-US" dirty="0"/>
          </a:p>
        </p:txBody>
      </p:sp>
      <p:sp>
        <p:nvSpPr>
          <p:cNvPr id="3" name="Subtitle 2"/>
          <p:cNvSpPr>
            <a:spLocks noGrp="1"/>
          </p:cNvSpPr>
          <p:nvPr>
            <p:ph type="subTitle" idx="1"/>
          </p:nvPr>
        </p:nvSpPr>
        <p:spPr/>
        <p:txBody>
          <a:bodyPr/>
          <a:lstStyle/>
          <a:p>
            <a:r>
              <a:rPr lang="en-US" dirty="0" smtClean="0"/>
              <a:t>Beyond Push and Pull Factors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Intl Migration and local employment/production are not mutually exclusive possibilities, there are </a:t>
            </a:r>
            <a:r>
              <a:rPr lang="en-US" b="1" dirty="0" smtClean="0"/>
              <a:t>strong incentives for households to engage in both migration and local activities</a:t>
            </a:r>
            <a:r>
              <a:rPr lang="en-US" dirty="0" smtClean="0"/>
              <a:t>, an increase in returns to local economic activities may heighten the attractiveness of migration as a means of overcoming capital and risk constraints on investing in those activities.</a:t>
            </a:r>
          </a:p>
          <a:p>
            <a:endParaRPr lang="en-US" dirty="0"/>
          </a:p>
        </p:txBody>
      </p:sp>
      <p:sp>
        <p:nvSpPr>
          <p:cNvPr id="2" name="Title 1"/>
          <p:cNvSpPr>
            <a:spLocks noGrp="1"/>
          </p:cNvSpPr>
          <p:nvPr>
            <p:ph type="title"/>
          </p:nvPr>
        </p:nvSpPr>
        <p:spPr/>
        <p:txBody>
          <a:bodyPr/>
          <a:lstStyle/>
          <a:p>
            <a:r>
              <a:rPr lang="en-US" dirty="0" smtClean="0"/>
              <a:t>New Economic Theory cont…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Conclusion</a:t>
            </a:r>
            <a:r>
              <a:rPr lang="en-US" b="1" dirty="0"/>
              <a:t>: International migration has little to do with wage rates or employment differentials between states; it follows from the dynamics of market creation and the structure of the global economy.   </a:t>
            </a:r>
            <a:r>
              <a:rPr lang="en-US" dirty="0"/>
              <a:t>International migration not linked to bifurcation of the labor market within particular national economies, but to the structure of the world market that has developed since the [long] sixteenth century.  </a:t>
            </a:r>
          </a:p>
        </p:txBody>
      </p:sp>
      <p:sp>
        <p:nvSpPr>
          <p:cNvPr id="2" name="Title 1"/>
          <p:cNvSpPr>
            <a:spLocks noGrp="1"/>
          </p:cNvSpPr>
          <p:nvPr>
            <p:ph type="title"/>
          </p:nvPr>
        </p:nvSpPr>
        <p:spPr/>
        <p:txBody>
          <a:bodyPr/>
          <a:lstStyle/>
          <a:p>
            <a:r>
              <a:rPr lang="en-US" dirty="0" smtClean="0"/>
              <a:t>World system </a:t>
            </a:r>
            <a:r>
              <a:rPr lang="en-US" dirty="0" smtClean="0"/>
              <a:t>theory</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Driven by </a:t>
            </a:r>
            <a:r>
              <a:rPr lang="en-US" b="1" dirty="0" smtClean="0"/>
              <a:t>higher profits and greater wealth</a:t>
            </a:r>
            <a:r>
              <a:rPr lang="en-US" dirty="0" smtClean="0"/>
              <a:t> owners and managers enter poor countries in search of land, raw materials, labor, and new consumer markets.   In the past, market penetration was assisted by colonial regimes that administered poor regions for the benefit of economic interests in colonizing societies. </a:t>
            </a:r>
            <a:r>
              <a:rPr lang="en-US" dirty="0"/>
              <a:t>L</a:t>
            </a:r>
            <a:r>
              <a:rPr lang="en-US" dirty="0" smtClean="0"/>
              <a:t>abor within peripheral regions come under the influence and control of markets, migration flows are inevitably generated.  </a:t>
            </a:r>
            <a:endParaRPr lang="en-US" dirty="0"/>
          </a:p>
        </p:txBody>
      </p:sp>
      <p:sp>
        <p:nvSpPr>
          <p:cNvPr id="2" name="Title 1"/>
          <p:cNvSpPr>
            <a:spLocks noGrp="1"/>
          </p:cNvSpPr>
          <p:nvPr>
            <p:ph type="title"/>
          </p:nvPr>
        </p:nvSpPr>
        <p:spPr/>
        <p:txBody>
          <a:bodyPr/>
          <a:lstStyle/>
          <a:p>
            <a:r>
              <a:rPr lang="en-US" dirty="0" smtClean="0"/>
              <a:t>World system theory</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b="1" dirty="0" smtClean="0"/>
              <a:t>Land</a:t>
            </a:r>
            <a:r>
              <a:rPr lang="en-US" dirty="0" smtClean="0"/>
              <a:t>- the substitution of cash crops for staples undermines traditional social and economic relations based on subsistence.  And the use of modern inputs(e.g. fertilizers, pesticides) produce high crop yields at low unit prices, driving small, non-capitalist farmers out of local markets.  </a:t>
            </a:r>
            <a:r>
              <a:rPr lang="en-US" b="1" dirty="0" smtClean="0"/>
              <a:t>These forces help to create a mobile labor force displaced from the land with a weakened attached to local agrarian communities.  Raw materials</a:t>
            </a:r>
            <a:r>
              <a:rPr lang="en-US" dirty="0" smtClean="0"/>
              <a:t>- The offer of wages to former peasants undermines traditional forms of social and economic org based on systems of reciprocity and fixed role relations and creates incipient labor markets based on new conceptions of individualism, private gain, and social change, promoting geographic mobility of labor.</a:t>
            </a:r>
            <a:endParaRPr lang="en-US" dirty="0"/>
          </a:p>
        </p:txBody>
      </p:sp>
      <p:sp>
        <p:nvSpPr>
          <p:cNvPr id="2" name="Title 1"/>
          <p:cNvSpPr>
            <a:spLocks noGrp="1"/>
          </p:cNvSpPr>
          <p:nvPr>
            <p:ph type="title"/>
          </p:nvPr>
        </p:nvSpPr>
        <p:spPr/>
        <p:txBody>
          <a:bodyPr/>
          <a:lstStyle/>
          <a:p>
            <a:r>
              <a:rPr lang="en-US" dirty="0" smtClean="0"/>
              <a:t>World Systems cont…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Labor- firms from </a:t>
            </a:r>
            <a:r>
              <a:rPr lang="en-US" dirty="0" err="1" smtClean="0"/>
              <a:t>intl</a:t>
            </a:r>
            <a:r>
              <a:rPr lang="en-US" smtClean="0"/>
              <a:t> states </a:t>
            </a:r>
            <a:r>
              <a:rPr lang="en-US" dirty="0" smtClean="0"/>
              <a:t>establish assembly plants that take advantage of low wage rates, within special export-processing zones created by sympathetic governments.  Demand for factory workers strengthens local labor markets while deteriorating traditional productive relations.  Feminization of workplace limits opportunities for men.  Foreign owned factories undermine peasant economy by producing goods that compete with locally made goods, feminizing the workplace, </a:t>
            </a:r>
            <a:endParaRPr lang="en-US" dirty="0"/>
          </a:p>
        </p:txBody>
      </p:sp>
      <p:sp>
        <p:nvSpPr>
          <p:cNvPr id="2" name="Title 1"/>
          <p:cNvSpPr>
            <a:spLocks noGrp="1"/>
          </p:cNvSpPr>
          <p:nvPr>
            <p:ph type="title"/>
          </p:nvPr>
        </p:nvSpPr>
        <p:spPr/>
        <p:txBody>
          <a:bodyPr/>
          <a:lstStyle/>
          <a:p>
            <a:r>
              <a:rPr lang="en-US" dirty="0" smtClean="0"/>
              <a:t>World System Theory…</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Women are socialized for industrial work and modern consumption but without being able to generate income capable of meeting those needs.  The result is the creation of a population that is socially and economically uprooted and prone to migration.  </a:t>
            </a:r>
            <a:r>
              <a:rPr lang="en-US" b="1" dirty="0" smtClean="0"/>
              <a:t>Some migrate to the cities, others are drawn abroad since globalization  creates material and ideological links to the place where capital originates.</a:t>
            </a:r>
            <a:endParaRPr lang="en-US" dirty="0"/>
          </a:p>
        </p:txBody>
      </p:sp>
      <p:sp>
        <p:nvSpPr>
          <p:cNvPr id="2" name="Title 1"/>
          <p:cNvSpPr>
            <a:spLocks noGrp="1"/>
          </p:cNvSpPr>
          <p:nvPr>
            <p:ph type="title"/>
          </p:nvPr>
        </p:nvSpPr>
        <p:spPr/>
        <p:txBody>
          <a:bodyPr/>
          <a:lstStyle/>
          <a:p>
            <a:r>
              <a:rPr lang="en-US" dirty="0" smtClean="0"/>
              <a:t>World System Theory…</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b="1" dirty="0" smtClean="0"/>
              <a:t>Material Links- </a:t>
            </a:r>
            <a:r>
              <a:rPr lang="en-US" dirty="0" smtClean="0"/>
              <a:t>Because investment and globalization are accompanied by the build-up of a transportation  and communication infrastructure, the IM of labor generally follows the international movement of goods and capital </a:t>
            </a:r>
            <a:r>
              <a:rPr lang="en-US" b="1" dirty="0" smtClean="0"/>
              <a:t> </a:t>
            </a:r>
            <a:r>
              <a:rPr lang="en-US" b="1" dirty="0" smtClean="0"/>
              <a:t>Ideological links- </a:t>
            </a:r>
            <a:r>
              <a:rPr lang="en-US" dirty="0" smtClean="0"/>
              <a:t>Ties with colonial past, Indians and Pakistanis learn English, take British-style degrees;  or w/out colonial past the influence of economic penetration, Mexicans studying at </a:t>
            </a:r>
            <a:r>
              <a:rPr lang="en-US" dirty="0" smtClean="0"/>
              <a:t>U.S. </a:t>
            </a:r>
            <a:r>
              <a:rPr lang="en-US" dirty="0" smtClean="0"/>
              <a:t>universities speak English, and follow American consumer styles, reinforced by mass communication , TV programming;  </a:t>
            </a:r>
            <a:endParaRPr lang="en-US" dirty="0"/>
          </a:p>
        </p:txBody>
      </p:sp>
      <p:sp>
        <p:nvSpPr>
          <p:cNvPr id="2" name="Title 1"/>
          <p:cNvSpPr>
            <a:spLocks noGrp="1"/>
          </p:cNvSpPr>
          <p:nvPr>
            <p:ph type="title"/>
          </p:nvPr>
        </p:nvSpPr>
        <p:spPr/>
        <p:txBody>
          <a:bodyPr/>
          <a:lstStyle/>
          <a:p>
            <a:r>
              <a:rPr lang="en-US" dirty="0" smtClean="0"/>
              <a:t>WST…..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b="1" dirty="0" smtClean="0"/>
              <a:t>Global cities- </a:t>
            </a:r>
            <a:r>
              <a:rPr lang="en-US" dirty="0" smtClean="0"/>
              <a:t>Urban centers in which banking, finance, administration, professional services, and high-tech production are concentrated.  In the United States, global cities include NY, Chicago, LA, and Miami. In Europe they include London, Paris, Frankfurt, and Milan. Within these global cities, a great deal of wealth and a highly educated workforce are concentrated and strong demand for unskilled labor(busboys, gardeners, waiters, hotel workers, domestic servants) </a:t>
            </a:r>
            <a:endParaRPr lang="en-US" dirty="0"/>
          </a:p>
        </p:txBody>
      </p:sp>
      <p:sp>
        <p:nvSpPr>
          <p:cNvPr id="2" name="Title 1"/>
          <p:cNvSpPr>
            <a:spLocks noGrp="1"/>
          </p:cNvSpPr>
          <p:nvPr>
            <p:ph type="title"/>
          </p:nvPr>
        </p:nvSpPr>
        <p:spPr/>
        <p:txBody>
          <a:bodyPr/>
          <a:lstStyle/>
          <a:p>
            <a:r>
              <a:rPr lang="en-US" dirty="0" smtClean="0"/>
              <a:t>WST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At same time, shifting of heavy industrial production overseas; the growth of high tech manufacturing in electronics, computers, and telecommunications; expansion of service sectors like health and education create a bifurcated labor market, with strong demands at the upper and lower ends but not in the middle;  IM is a natural consequence of capitalist market formation in the developing world; the penetration of the global economy into peripheral regions is the catalyst for international movement</a:t>
            </a:r>
            <a:endParaRPr lang="en-US" dirty="0"/>
          </a:p>
        </p:txBody>
      </p:sp>
      <p:sp>
        <p:nvSpPr>
          <p:cNvPr id="2" name="Title 1"/>
          <p:cNvSpPr>
            <a:spLocks noGrp="1"/>
          </p:cNvSpPr>
          <p:nvPr>
            <p:ph type="title"/>
          </p:nvPr>
        </p:nvSpPr>
        <p:spPr/>
        <p:txBody>
          <a:bodyPr/>
          <a:lstStyle/>
          <a:p>
            <a:r>
              <a:rPr lang="en-US" dirty="0" smtClean="0"/>
              <a:t>WST…..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a:t>
            </a:r>
            <a:r>
              <a:rPr lang="en-US" dirty="0" smtClean="0"/>
              <a:t>ach </a:t>
            </a:r>
            <a:r>
              <a:rPr lang="en-US" dirty="0" smtClean="0"/>
              <a:t>migrant </a:t>
            </a:r>
            <a:r>
              <a:rPr lang="en-US" dirty="0" smtClean="0"/>
              <a:t>rational </a:t>
            </a:r>
            <a:r>
              <a:rPr lang="en-US" dirty="0" smtClean="0"/>
              <a:t>human being choosing optimum combination of wage rates, job security, and costs of travel (human capital approach series of investments in education, skills, material cost of traveling, maintenance while looking for work, learning new language/culture, difficulty in experiencing new labor market, psychological costs cutting old ties, marginal analysis, weighing costs and rewards). </a:t>
            </a:r>
            <a:endParaRPr lang="en-US" dirty="0"/>
          </a:p>
        </p:txBody>
      </p:sp>
      <p:sp>
        <p:nvSpPr>
          <p:cNvPr id="3" name="Title 2"/>
          <p:cNvSpPr>
            <a:spLocks noGrp="1"/>
          </p:cNvSpPr>
          <p:nvPr>
            <p:ph type="title"/>
          </p:nvPr>
        </p:nvSpPr>
        <p:spPr/>
        <p:txBody>
          <a:bodyPr/>
          <a:lstStyle/>
          <a:p>
            <a:r>
              <a:rPr lang="en-US" dirty="0" smtClean="0"/>
              <a:t>Classical Immigration Theory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Differentials on wages and employment conditions between countries and on migrant costs, individual decision to maximize income.  International movement does not occur in absence of differences in earnings/and or employment rates between states.  Migration occurs until expected earnings have been equalized internationally. </a:t>
            </a:r>
            <a:endParaRPr lang="en-US" dirty="0"/>
          </a:p>
        </p:txBody>
      </p:sp>
      <p:sp>
        <p:nvSpPr>
          <p:cNvPr id="3" name="Title 2"/>
          <p:cNvSpPr>
            <a:spLocks noGrp="1"/>
          </p:cNvSpPr>
          <p:nvPr>
            <p:ph type="title"/>
          </p:nvPr>
        </p:nvSpPr>
        <p:spPr/>
        <p:txBody>
          <a:bodyPr/>
          <a:lstStyle/>
          <a:p>
            <a:r>
              <a:rPr lang="en-US" dirty="0" smtClean="0"/>
              <a:t>Classical Immigration </a:t>
            </a:r>
            <a:r>
              <a:rPr lang="en-US" dirty="0" smtClean="0"/>
              <a:t>Theory…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Demand </a:t>
            </a:r>
            <a:r>
              <a:rPr lang="en-US" dirty="0" smtClean="0"/>
              <a:t>of Western European countries for foreign migrant workers; if what counted were wage differentials, then poorest would want to move first, evidence from around world doesn’t support this</a:t>
            </a:r>
            <a:r>
              <a:rPr lang="en-US" dirty="0" smtClean="0"/>
              <a:t>;</a:t>
            </a:r>
          </a:p>
          <a:p>
            <a:endParaRPr lang="en-US" dirty="0"/>
          </a:p>
        </p:txBody>
      </p:sp>
      <p:sp>
        <p:nvSpPr>
          <p:cNvPr id="2" name="Title 1"/>
          <p:cNvSpPr>
            <a:spLocks noGrp="1"/>
          </p:cNvSpPr>
          <p:nvPr>
            <p:ph type="title"/>
          </p:nvPr>
        </p:nvSpPr>
        <p:spPr/>
        <p:txBody>
          <a:bodyPr>
            <a:normAutofit fontScale="90000"/>
          </a:bodyPr>
          <a:lstStyle/>
          <a:p>
            <a:r>
              <a:rPr lang="en-US" dirty="0" smtClean="0"/>
              <a:t>Critique of Neo-Classical Theory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a:t>New Economic of Migration- </a:t>
            </a:r>
            <a:r>
              <a:rPr lang="en-US" dirty="0"/>
              <a:t>migration decisions are not made</a:t>
            </a:r>
            <a:r>
              <a:rPr lang="en-US" b="1" dirty="0"/>
              <a:t> </a:t>
            </a:r>
            <a:r>
              <a:rPr lang="en-US" dirty="0"/>
              <a:t>by isolated individuals but by larger units of related people-typically families or households, people act collectively to maximize expected income, and minimize risks and loosen constraints associated with variety of market failures, apart from those in the labor market.  </a:t>
            </a:r>
          </a:p>
        </p:txBody>
      </p:sp>
      <p:sp>
        <p:nvSpPr>
          <p:cNvPr id="2" name="Title 1"/>
          <p:cNvSpPr>
            <a:spLocks noGrp="1"/>
          </p:cNvSpPr>
          <p:nvPr>
            <p:ph type="title"/>
          </p:nvPr>
        </p:nvSpPr>
        <p:spPr/>
        <p:txBody>
          <a:bodyPr/>
          <a:lstStyle/>
          <a:p>
            <a:r>
              <a:rPr lang="en-US" b="1" dirty="0" smtClean="0"/>
              <a:t>New Economic of Migration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While some families can be assigned economic activities in the local economy, others may be sent to work in foreign labor markets where wages and employment conditions are negatively/weakly correlated with those in the local area.  In </a:t>
            </a:r>
            <a:r>
              <a:rPr lang="en-US" dirty="0" smtClean="0"/>
              <a:t>event </a:t>
            </a:r>
            <a:r>
              <a:rPr lang="en-US" dirty="0" smtClean="0"/>
              <a:t>that local conditions deteriorate, household can rely on migrant remittances for support.</a:t>
            </a:r>
            <a:endParaRPr lang="en-US" dirty="0"/>
          </a:p>
        </p:txBody>
      </p:sp>
      <p:sp>
        <p:nvSpPr>
          <p:cNvPr id="2" name="Title 1"/>
          <p:cNvSpPr>
            <a:spLocks noGrp="1"/>
          </p:cNvSpPr>
          <p:nvPr>
            <p:ph type="title"/>
          </p:nvPr>
        </p:nvSpPr>
        <p:spPr/>
        <p:txBody>
          <a:bodyPr/>
          <a:lstStyle/>
          <a:p>
            <a:r>
              <a:rPr lang="en-US" dirty="0" smtClean="0"/>
              <a:t>New Economics of Migration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In developed states, risks to household income are generally minimized through private insurance markets or </a:t>
            </a:r>
            <a:r>
              <a:rPr lang="en-US" dirty="0" smtClean="0"/>
              <a:t>government </a:t>
            </a:r>
            <a:r>
              <a:rPr lang="en-US" dirty="0" smtClean="0"/>
              <a:t>programs, but in developing states </a:t>
            </a:r>
            <a:r>
              <a:rPr lang="en-US" dirty="0" smtClean="0"/>
              <a:t>institutional </a:t>
            </a:r>
            <a:r>
              <a:rPr lang="en-US" dirty="0" smtClean="0"/>
              <a:t>mechanisms for managing risk are imperfect, absent, or inaccessible to poor families, giving them incentives to diversify risks through migration.  </a:t>
            </a:r>
            <a:endParaRPr lang="en-US" dirty="0"/>
          </a:p>
        </p:txBody>
      </p:sp>
      <p:sp>
        <p:nvSpPr>
          <p:cNvPr id="2" name="Title 1"/>
          <p:cNvSpPr>
            <a:spLocks noGrp="1"/>
          </p:cNvSpPr>
          <p:nvPr>
            <p:ph type="title"/>
          </p:nvPr>
        </p:nvSpPr>
        <p:spPr/>
        <p:txBody>
          <a:bodyPr/>
          <a:lstStyle/>
          <a:p>
            <a:r>
              <a:rPr lang="en-US" dirty="0" smtClean="0"/>
              <a:t>New Economics of Migration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New economic theorists argue that households send workers abroad not to improve income in absolute terms, but also to increase income relative to other households, and reduce deprivation compared with some reference group.  Market failures that constrain local income opportunities for poor households may also increase the attractiveness of migration as an avenue for effecting gains in relative income.  </a:t>
            </a:r>
          </a:p>
        </p:txBody>
      </p:sp>
      <p:sp>
        <p:nvSpPr>
          <p:cNvPr id="2" name="Title 1"/>
          <p:cNvSpPr>
            <a:spLocks noGrp="1"/>
          </p:cNvSpPr>
          <p:nvPr>
            <p:ph type="title"/>
          </p:nvPr>
        </p:nvSpPr>
        <p:spPr/>
        <p:txBody>
          <a:bodyPr/>
          <a:lstStyle/>
          <a:p>
            <a:r>
              <a:rPr lang="en-US" b="1" dirty="0" smtClean="0"/>
              <a:t>New economic theorists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Assumptions of new economic theory- </a:t>
            </a:r>
            <a:r>
              <a:rPr lang="en-US" b="1" dirty="0" smtClean="0"/>
              <a:t>wage differentials</a:t>
            </a:r>
            <a:r>
              <a:rPr lang="en-US" dirty="0" smtClean="0"/>
              <a:t> is not a necessary condition for IM to occur, households may have strong incentives to </a:t>
            </a:r>
            <a:r>
              <a:rPr lang="en-US" b="1" dirty="0" smtClean="0"/>
              <a:t>diversity risks </a:t>
            </a:r>
            <a:r>
              <a:rPr lang="en-US" dirty="0" smtClean="0"/>
              <a:t>through transnational movement even in the absence of wage differentials.  For example, if a poor’s family incomes stays the same as another families rises, they will experience greater </a:t>
            </a:r>
            <a:r>
              <a:rPr lang="en-US" b="1" dirty="0" smtClean="0"/>
              <a:t>relative deprivation</a:t>
            </a:r>
            <a:r>
              <a:rPr lang="en-US" dirty="0" smtClean="0"/>
              <a:t>.</a:t>
            </a:r>
          </a:p>
        </p:txBody>
      </p:sp>
      <p:sp>
        <p:nvSpPr>
          <p:cNvPr id="2" name="Title 1"/>
          <p:cNvSpPr>
            <a:spLocks noGrp="1"/>
          </p:cNvSpPr>
          <p:nvPr>
            <p:ph type="title"/>
          </p:nvPr>
        </p:nvSpPr>
        <p:spPr/>
        <p:txBody>
          <a:bodyPr/>
          <a:lstStyle/>
          <a:p>
            <a:r>
              <a:rPr lang="en-US" b="1" dirty="0" smtClean="0"/>
              <a:t>New economic theory cont…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3277</TotalTime>
  <Words>1293</Words>
  <Application>Microsoft Office PowerPoint</Application>
  <PresentationFormat>On-screen Show (4:3)</PresentationFormat>
  <Paragraphs>49</Paragraphs>
  <Slides>18</Slides>
  <Notes>6</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Theories of Migration</vt:lpstr>
      <vt:lpstr>Classical Immigration Theory</vt:lpstr>
      <vt:lpstr>Classical Immigration Theory…</vt:lpstr>
      <vt:lpstr>Critique of Neo-Classical Theory</vt:lpstr>
      <vt:lpstr>New Economic of Migration</vt:lpstr>
      <vt:lpstr>New Economics of Migration</vt:lpstr>
      <vt:lpstr>New Economics of Migration</vt:lpstr>
      <vt:lpstr>New economic theorists</vt:lpstr>
      <vt:lpstr>New economic theory cont…</vt:lpstr>
      <vt:lpstr>New Economic Theory cont…</vt:lpstr>
      <vt:lpstr>World system theory</vt:lpstr>
      <vt:lpstr>World system theory</vt:lpstr>
      <vt:lpstr>World Systems cont…</vt:lpstr>
      <vt:lpstr>World System Theory…</vt:lpstr>
      <vt:lpstr>World System Theory…</vt:lpstr>
      <vt:lpstr>WST…..</vt:lpstr>
      <vt:lpstr>WST …</vt:lpstr>
      <vt:lpstr>WST…..</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Theories of Migration</dc:title>
  <dc:creator>Saul</dc:creator>
  <cp:lastModifiedBy>Owner</cp:lastModifiedBy>
  <cp:revision>13</cp:revision>
  <dcterms:created xsi:type="dcterms:W3CDTF">2010-05-13T17:01:30Z</dcterms:created>
  <dcterms:modified xsi:type="dcterms:W3CDTF">2011-10-19T01:43:28Z</dcterms:modified>
</cp:coreProperties>
</file>